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98" r:id="rId10"/>
    <p:sldId id="499" r:id="rId11"/>
    <p:sldId id="500" r:id="rId12"/>
    <p:sldId id="501" r:id="rId13"/>
    <p:sldId id="502" r:id="rId14"/>
    <p:sldId id="469" r:id="rId15"/>
    <p:sldId id="466" r:id="rId16"/>
    <p:sldId id="478" r:id="rId17"/>
    <p:sldId id="468" r:id="rId18"/>
    <p:sldId id="479" r:id="rId19"/>
    <p:sldId id="480" r:id="rId20"/>
    <p:sldId id="481" r:id="rId21"/>
    <p:sldId id="482" r:id="rId22"/>
    <p:sldId id="483" r:id="rId23"/>
    <p:sldId id="486" r:id="rId24"/>
    <p:sldId id="484" r:id="rId25"/>
    <p:sldId id="485" r:id="rId26"/>
    <p:sldId id="491" r:id="rId27"/>
    <p:sldId id="496" r:id="rId28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AFF"/>
    <a:srgbClr val="0000FF"/>
    <a:srgbClr val="FFFFFF"/>
    <a:srgbClr val="FFCCCC"/>
    <a:srgbClr val="70AD47"/>
    <a:srgbClr val="BFBFDF"/>
    <a:srgbClr val="BFDFFF"/>
    <a:srgbClr val="DEFFDD"/>
    <a:srgbClr val="FFE4BF"/>
    <a:srgbClr val="D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16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08/06/2020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08/06/2020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98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662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16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414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14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08/06/2020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55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5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590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20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790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5.png"/><Relationship Id="rId5" Type="http://schemas.openxmlformats.org/officeDocument/2006/relationships/image" Target="../media/image750.png"/><Relationship Id="rId15" Type="http://schemas.openxmlformats.org/officeDocument/2006/relationships/image" Target="../media/image99.jpg"/><Relationship Id="rId10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760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91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image" Target="../media/image11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4" y="2579920"/>
            <a:ext cx="4223304" cy="316747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40020" y="1828800"/>
            <a:ext cx="7063959" cy="4337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471" r="-23529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30000" b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714" r="-22857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ZoneTexte 19"/>
          <p:cNvSpPr txBox="1"/>
          <p:nvPr/>
        </p:nvSpPr>
        <p:spPr>
          <a:xfrm>
            <a:off x="228600" y="686602"/>
            <a:ext cx="627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Onde électromagnétique </a:t>
            </a:r>
            <a:r>
              <a:rPr lang="fr-FR" dirty="0" smtClean="0">
                <a:solidFill>
                  <a:schemeClr val="accent1"/>
                </a:solidFill>
              </a:rPr>
              <a:t>incidente sur un </a:t>
            </a:r>
            <a:r>
              <a:rPr lang="fr-FR" b="1" dirty="0" smtClean="0">
                <a:solidFill>
                  <a:schemeClr val="accent1"/>
                </a:solidFill>
              </a:rPr>
              <a:t>conducteur semi infini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716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>
            <a:grpSpLocks noChangeAspect="1"/>
          </p:cNvGrpSpPr>
          <p:nvPr/>
        </p:nvGrpSpPr>
        <p:grpSpPr>
          <a:xfrm>
            <a:off x="2591403" y="700125"/>
            <a:ext cx="3961194" cy="2432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8421" r="-100000" b="-9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353" r="-105882" b="-8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684" r="-100000" b="-89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4" r="-76471" b="-730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228600" y="3186148"/>
                <a:ext cx="8686800" cy="3432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Raisonnement par analyse dimensionnelle :</a:t>
                </a:r>
              </a:p>
              <a:p>
                <a:endParaRPr lang="fr-FR" b="1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acc>
                        </m:e>
                      </m:d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⃗"/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p>
                          <m: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p>
                          <m: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</m:acc>
                      </m:num>
                      <m:den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a donc la dimension :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d’un flux surfacique d’impulsion ;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>
                    <a:solidFill>
                      <a:schemeClr val="accent1"/>
                    </a:solidFill>
                  </a:rPr>
                  <a:t>c</a:t>
                </a:r>
                <a:r>
                  <a:rPr lang="fr-FR" dirty="0" err="1" smtClean="0">
                    <a:solidFill>
                      <a:schemeClr val="accent1"/>
                    </a:solidFill>
                  </a:rPr>
                  <a:t>.à.d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d’une force surfacique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dirty="0" err="1" smtClean="0">
                    <a:solidFill>
                      <a:schemeClr val="accent1"/>
                    </a:solidFill>
                  </a:rPr>
                  <a:t>c.à.d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d’une pression</a:t>
                </a:r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86148"/>
                <a:ext cx="8686800" cy="3432093"/>
              </a:xfrm>
              <a:prstGeom prst="rect">
                <a:avLst/>
              </a:prstGeom>
              <a:blipFill rotWithShape="0">
                <a:blip r:embed="rId7"/>
                <a:stretch>
                  <a:fillRect l="-632" t="-1066" b="-19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6964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34" name="Groupe 33"/>
          <p:cNvGrpSpPr>
            <a:grpSpLocks noChangeAspect="1"/>
          </p:cNvGrpSpPr>
          <p:nvPr/>
        </p:nvGrpSpPr>
        <p:grpSpPr>
          <a:xfrm>
            <a:off x="2591403" y="700125"/>
            <a:ext cx="3961194" cy="2432048"/>
            <a:chOff x="1175165" y="1924050"/>
            <a:chExt cx="7063959" cy="4337048"/>
          </a:xfrm>
        </p:grpSpPr>
        <p:sp>
          <p:nvSpPr>
            <p:cNvPr id="35" name="Rectangle 34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6" name="Connecteur droit avec flèche 35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7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38"/>
                <p:cNvSpPr txBox="1"/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ZoneTexte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921" y="3108364"/>
                  <a:ext cx="206211" cy="3105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8421" r="-100000" b="-9285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39"/>
                <p:cNvSpPr txBox="1"/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ZoneTexte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7199" y="3158889"/>
                  <a:ext cx="186268" cy="3179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2353" r="-105882" b="-8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40"/>
                <p:cNvSpPr txBox="1"/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ZoneTexte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097" y="4047378"/>
                  <a:ext cx="211404" cy="31059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3684" r="-100000" b="-8965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necteur droit avec flèche 41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8824" r="-76471" b="-7307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ZoneTexte 43"/>
          <p:cNvSpPr txBox="1"/>
          <p:nvPr/>
        </p:nvSpPr>
        <p:spPr>
          <a:xfrm>
            <a:off x="228600" y="3636280"/>
            <a:ext cx="868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Force de Laplace :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électromagnétique pénètre dans le conducteur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E crée des courants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Le champ B est responsable de la force de Laplace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Cette force surfacique de Laplace est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 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1408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grpSp>
        <p:nvGrpSpPr>
          <p:cNvPr id="21" name="Groupe 20"/>
          <p:cNvGrpSpPr/>
          <p:nvPr/>
        </p:nvGrpSpPr>
        <p:grpSpPr>
          <a:xfrm>
            <a:off x="1040020" y="1400175"/>
            <a:ext cx="7063959" cy="4337048"/>
            <a:chOff x="1175165" y="1924050"/>
            <a:chExt cx="7063959" cy="4337048"/>
          </a:xfrm>
        </p:grpSpPr>
        <p:sp>
          <p:nvSpPr>
            <p:cNvPr id="2" name="Rectangle 1"/>
            <p:cNvSpPr/>
            <p:nvPr/>
          </p:nvSpPr>
          <p:spPr>
            <a:xfrm>
              <a:off x="4572000" y="1924050"/>
              <a:ext cx="2647950" cy="371475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4" name="Connecteur droit avec flèche 3"/>
            <p:cNvCxnSpPr/>
            <p:nvPr/>
          </p:nvCxnSpPr>
          <p:spPr>
            <a:xfrm>
              <a:off x="2971800" y="3817936"/>
              <a:ext cx="10800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/>
            <p:nvPr/>
          </p:nvCxnSpPr>
          <p:spPr>
            <a:xfrm flipV="1">
              <a:off x="2990850" y="2737936"/>
              <a:ext cx="0" cy="10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/>
            <p:cNvCxnSpPr/>
            <p:nvPr/>
          </p:nvCxnSpPr>
          <p:spPr>
            <a:xfrm flipH="1">
              <a:off x="2543175" y="3817936"/>
              <a:ext cx="438150" cy="500063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9145" y="3122637"/>
                  <a:ext cx="206210" cy="3105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471" r="-23529" b="-784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666" y="3445989"/>
                  <a:ext cx="186268" cy="31797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30000" b="-566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/>
                <p:cNvSpPr txBox="1"/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ZoneTexte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9921" y="4047339"/>
                  <a:ext cx="211404" cy="3105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714" r="-22857" b="-588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necteur droit avec flèche 15"/>
            <p:cNvCxnSpPr/>
            <p:nvPr/>
          </p:nvCxnSpPr>
          <p:spPr>
            <a:xfrm flipV="1">
              <a:off x="1175165" y="5949949"/>
              <a:ext cx="69723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/>
                <p:cNvSpPr txBox="1"/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ZoneTexte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5805" y="5984099"/>
                  <a:ext cx="18331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4481205" y="140017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400175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4481205" y="167717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677174"/>
                <a:ext cx="226024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4481205" y="194839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1948393"/>
                <a:ext cx="22602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/>
              <p:nvPr/>
            </p:nvSpPr>
            <p:spPr>
              <a:xfrm>
                <a:off x="4481205" y="2214348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214348"/>
                <a:ext cx="226024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/>
              <p:nvPr/>
            </p:nvSpPr>
            <p:spPr>
              <a:xfrm>
                <a:off x="4481205" y="247480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474805"/>
                <a:ext cx="22602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/>
              <p:nvPr/>
            </p:nvSpPr>
            <p:spPr>
              <a:xfrm>
                <a:off x="4481205" y="275985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2759856"/>
                <a:ext cx="226024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4481205" y="300121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001217"/>
                <a:ext cx="22602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/>
              <p:nvPr/>
            </p:nvSpPr>
            <p:spPr>
              <a:xfrm>
                <a:off x="4481205" y="324940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249404"/>
                <a:ext cx="22602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622" r="-21622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/>
              <p:nvPr/>
            </p:nvSpPr>
            <p:spPr>
              <a:xfrm>
                <a:off x="4481205" y="3526403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526403"/>
                <a:ext cx="226024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/>
              <p:nvPr/>
            </p:nvSpPr>
            <p:spPr>
              <a:xfrm>
                <a:off x="4481205" y="3797622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3797622"/>
                <a:ext cx="226024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4481205" y="4063577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063577"/>
                <a:ext cx="226024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>
                <a:off x="4481205" y="4324034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324034"/>
                <a:ext cx="226024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481205" y="4609085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609085"/>
                <a:ext cx="226024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1622" r="-21622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/>
              <p:cNvSpPr txBox="1"/>
              <p:nvPr/>
            </p:nvSpPr>
            <p:spPr>
              <a:xfrm>
                <a:off x="4481205" y="4850446"/>
                <a:ext cx="226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ZoneText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205" y="4850446"/>
                <a:ext cx="226024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22" r="-21622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e 39"/>
          <p:cNvGrpSpPr/>
          <p:nvPr/>
        </p:nvGrpSpPr>
        <p:grpSpPr>
          <a:xfrm>
            <a:off x="4981617" y="1876393"/>
            <a:ext cx="609600" cy="2707477"/>
            <a:chOff x="4981617" y="1876393"/>
            <a:chExt cx="609600" cy="2707477"/>
          </a:xfrm>
        </p:grpSpPr>
        <p:sp>
          <p:nvSpPr>
            <p:cNvPr id="36" name="Arc 35"/>
            <p:cNvSpPr/>
            <p:nvPr/>
          </p:nvSpPr>
          <p:spPr>
            <a:xfrm flipH="1">
              <a:off x="4981617" y="1931230"/>
              <a:ext cx="609600" cy="2652640"/>
            </a:xfrm>
            <a:prstGeom prst="arc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 flipV="1">
              <a:off x="5239377" y="1876393"/>
              <a:ext cx="72000" cy="72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e 40"/>
          <p:cNvGrpSpPr/>
          <p:nvPr/>
        </p:nvGrpSpPr>
        <p:grpSpPr>
          <a:xfrm flipV="1">
            <a:off x="4981617" y="1942017"/>
            <a:ext cx="609600" cy="2707477"/>
            <a:chOff x="4981617" y="1876393"/>
            <a:chExt cx="609600" cy="2707477"/>
          </a:xfrm>
        </p:grpSpPr>
        <p:sp>
          <p:nvSpPr>
            <p:cNvPr id="42" name="Arc 41"/>
            <p:cNvSpPr/>
            <p:nvPr/>
          </p:nvSpPr>
          <p:spPr>
            <a:xfrm flipH="1">
              <a:off x="4981617" y="1931230"/>
              <a:ext cx="609600" cy="2652640"/>
            </a:xfrm>
            <a:prstGeom prst="arc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V="1">
              <a:off x="5239377" y="1876393"/>
              <a:ext cx="72000" cy="720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ZoneTexte 33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299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dépend de la </a:t>
            </a:r>
            <a:r>
              <a:rPr lang="fr-FR" b="1" dirty="0" smtClean="0">
                <a:solidFill>
                  <a:schemeClr val="accent1"/>
                </a:solidFill>
              </a:rPr>
              <a:t>distance</a:t>
            </a:r>
            <a:r>
              <a:rPr lang="fr-FR" dirty="0" smtClean="0">
                <a:solidFill>
                  <a:schemeClr val="accent1"/>
                </a:solidFill>
              </a:rPr>
              <a:t>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4177494" cy="1856935"/>
            <a:chOff x="4445504" y="5028862"/>
            <a:chExt cx="4177494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7881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934667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couplage optomécanique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lie les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déplacements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du miroir et l’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intensité </a:t>
            </a:r>
            <a:r>
              <a:rPr lang="fr-FR" b="1" dirty="0" err="1" smtClean="0">
                <a:solidFill>
                  <a:schemeClr val="bg1">
                    <a:lumMod val="50000"/>
                  </a:schemeClr>
                </a:solidFill>
              </a:rPr>
              <a:t>intracavité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par l’intermédiaire de la 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pression de radiation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70829"/>
            <a:ext cx="8686800" cy="2280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frottements 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</a:t>
            </a:r>
            <a:r>
              <a:rPr lang="fr-FR" b="1" dirty="0" smtClean="0">
                <a:solidFill>
                  <a:schemeClr val="accent1"/>
                </a:solidFill>
              </a:rPr>
              <a:t>température</a:t>
            </a:r>
            <a:r>
              <a:rPr lang="fr-FR" dirty="0" smtClean="0">
                <a:solidFill>
                  <a:schemeClr val="accent1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accent1"/>
                </a:solidFill>
              </a:rPr>
              <a:t>mouvement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b="1" dirty="0" smtClean="0">
                <a:solidFill>
                  <a:schemeClr val="accent1"/>
                </a:solidFill>
              </a:rPr>
              <a:t>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L’oscillateur est </a:t>
            </a:r>
            <a:r>
              <a:rPr lang="fr-FR" b="1" dirty="0" smtClean="0">
                <a:solidFill>
                  <a:schemeClr val="accent1"/>
                </a:solidFill>
              </a:rPr>
              <a:t>refroidi</a:t>
            </a:r>
            <a:r>
              <a:rPr lang="fr-FR" dirty="0" smtClean="0">
                <a:solidFill>
                  <a:schemeClr val="accent1"/>
                </a:solidFill>
              </a:rPr>
              <a:t> en augmentant le</a:t>
            </a:r>
            <a:r>
              <a:rPr lang="fr-FR" b="1" dirty="0" smtClean="0">
                <a:solidFill>
                  <a:schemeClr val="accent1"/>
                </a:solidFill>
              </a:rPr>
              <a:t> gain de la boucle de la rétroaction</a:t>
            </a:r>
            <a:endParaRPr lang="fr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515706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2976579" y="724493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55177" y="355161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218442" y="3429000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accent1"/>
                </a:solidFill>
              </a:rPr>
              <a:t>l’oscillateur mécanique </a:t>
            </a:r>
            <a:r>
              <a:rPr lang="fr-FR" dirty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accent1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398071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723202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21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1133144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</a:t>
            </a:r>
            <a:r>
              <a:rPr lang="fr-FR" b="1" dirty="0" smtClean="0">
                <a:solidFill>
                  <a:schemeClr val="accent1"/>
                </a:solidFill>
              </a:rPr>
              <a:t>régime libre</a:t>
            </a:r>
            <a:r>
              <a:rPr lang="fr-FR" dirty="0" smtClean="0">
                <a:solidFill>
                  <a:schemeClr val="accent1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 </a:t>
            </a:r>
            <a:r>
              <a:rPr lang="fr-FR" dirty="0" smtClean="0">
                <a:solidFill>
                  <a:schemeClr val="accent1"/>
                </a:solidFill>
              </a:rPr>
              <a:t>et le </a:t>
            </a:r>
            <a:r>
              <a:rPr lang="fr-FR" b="1" dirty="0" smtClean="0">
                <a:solidFill>
                  <a:schemeClr val="accent1"/>
                </a:solidFill>
              </a:rPr>
              <a:t>facteur de qualité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723808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22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accent1"/>
                </a:solidFill>
              </a:rPr>
              <a:t>réponse fréquentielle</a:t>
            </a:r>
            <a:r>
              <a:rPr lang="fr-FR" dirty="0" smtClean="0">
                <a:solidFill>
                  <a:schemeClr val="accent1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24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accent1"/>
                </a:solidFill>
              </a:rPr>
              <a:t>modes propres </a:t>
            </a:r>
            <a:r>
              <a:rPr lang="fr-FR" dirty="0" smtClean="0">
                <a:solidFill>
                  <a:schemeClr val="accent1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accent1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accent1"/>
                </a:solidFill>
              </a:rPr>
              <a:t>analyse spectrale </a:t>
            </a:r>
            <a:r>
              <a:rPr lang="fr-FR" dirty="0" smtClean="0">
                <a:solidFill>
                  <a:schemeClr val="accent1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</a:t>
            </a:r>
            <a:r>
              <a:rPr lang="fr-FR" i="1" dirty="0">
                <a:solidFill>
                  <a:schemeClr val="accent1"/>
                </a:solidFill>
              </a:rPr>
              <a:t>périodiques, </a:t>
            </a:r>
            <a:r>
              <a:rPr lang="fr-FR" i="1" dirty="0" smtClean="0">
                <a:solidFill>
                  <a:schemeClr val="accent1"/>
                </a:solidFill>
              </a:rPr>
              <a:t>spectres</a:t>
            </a: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fonction </a:t>
            </a:r>
            <a:r>
              <a:rPr lang="fr-FR" i="1" dirty="0">
                <a:solidFill>
                  <a:schemeClr val="accent1"/>
                </a:solidFill>
              </a:rPr>
              <a:t>de </a:t>
            </a:r>
            <a:r>
              <a:rPr lang="fr-FR" i="1" dirty="0" smtClean="0">
                <a:solidFill>
                  <a:schemeClr val="accent1"/>
                </a:solidFill>
              </a:rPr>
              <a:t>transfert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512000" y="3562350"/>
              <a:ext cx="612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19067"/>
            <a:ext cx="4223304" cy="31674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70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569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56914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>
            <a:off x="4583741" y="3961718"/>
            <a:ext cx="66684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2506"/>
            <a:ext cx="4501310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2506"/>
            <a:ext cx="4501310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79" y="83303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1"/>
                </a:solidFill>
              </a:rPr>
              <a:t>La faible taille des oscillateurs nécessite</a:t>
            </a:r>
          </a:p>
          <a:p>
            <a:pPr algn="r"/>
            <a:r>
              <a:rPr lang="fr-FR" dirty="0" smtClean="0">
                <a:solidFill>
                  <a:schemeClr val="accent1"/>
                </a:solidFill>
              </a:rPr>
              <a:t>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31" y="842802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6"/>
                </a:solidFill>
              </a:rPr>
              <a:t>La pression de radiation sans la notion de photon</a:t>
            </a:r>
            <a:endParaRPr lang="fr-FR" altLang="fr-FR" sz="2000" b="1" dirty="0">
              <a:solidFill>
                <a:schemeClr val="accent6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28600" y="892175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En deuxième année, en classe de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chemeClr val="accent2"/>
                </a:solidFill>
              </a:rPr>
              <a:t>Pré-requis</a:t>
            </a:r>
            <a:r>
              <a:rPr lang="fr-FR" b="1" dirty="0" smtClean="0">
                <a:solidFill>
                  <a:schemeClr val="accent2"/>
                </a:solidFill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Équations de Maxwell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Vecteur de </a:t>
            </a:r>
            <a:r>
              <a:rPr lang="fr-FR" dirty="0" err="1" smtClean="0">
                <a:solidFill>
                  <a:schemeClr val="accent1"/>
                </a:solidFill>
              </a:rPr>
              <a:t>Poynting</a:t>
            </a:r>
            <a:endParaRPr lang="fr-FR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Effet de peau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Objectif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Décrire la pression de radiation à partir d’une approche ondulatoire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chemeClr val="accent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8630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66739</TotalTime>
  <Words>1253</Words>
  <Application>Microsoft Office PowerPoint</Application>
  <PresentationFormat>Affichage à l'écran (4:3)</PresentationFormat>
  <Paragraphs>383</Paragraphs>
  <Slides>27</Slides>
  <Notes>27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La pression de radiation sans la notion de photon</vt:lpstr>
      <vt:lpstr>La pression de radiation sans la notion de photon</vt:lpstr>
      <vt:lpstr>La pression de radiation sans la notion de photon</vt:lpstr>
      <vt:lpstr>La pression de radiation sans la notion de photon</vt:lpstr>
      <vt:lpstr>La pression de radiation sans la notion de photon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1012</cp:revision>
  <cp:lastPrinted>2019-07-12T11:29:22Z</cp:lastPrinted>
  <dcterms:created xsi:type="dcterms:W3CDTF">2016-01-19T10:18:58Z</dcterms:created>
  <dcterms:modified xsi:type="dcterms:W3CDTF">2020-06-08T18:09:03Z</dcterms:modified>
</cp:coreProperties>
</file>